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0" r:id="rId2"/>
    <p:sldId id="335" r:id="rId3"/>
    <p:sldId id="336" r:id="rId4"/>
    <p:sldId id="339" r:id="rId5"/>
    <p:sldId id="337" r:id="rId6"/>
    <p:sldId id="338" r:id="rId7"/>
    <p:sldId id="340" r:id="rId8"/>
    <p:sldId id="307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68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7" autoAdjust="0"/>
    <p:restoredTop sz="98705" autoAdjust="0"/>
  </p:normalViewPr>
  <p:slideViewPr>
    <p:cSldViewPr>
      <p:cViewPr varScale="1">
        <p:scale>
          <a:sx n="111" d="100"/>
          <a:sy n="111" d="100"/>
        </p:scale>
        <p:origin x="15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9A827-887F-4E55-BECB-3741A4A96AF7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7967C-5FBA-4273-BAF1-33955E379D6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62961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9447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2847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17318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7481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6299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148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8838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8747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83030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4023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32588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EA1F9-373E-4ACB-8B8F-2CC7B3640FD6}" type="datetimeFigureOut">
              <a:rPr lang="pt-BR" smtClean="0"/>
              <a:t>29/06/2020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A89DF-38B8-4199-B471-AEB62DC71DD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87463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ebora.santana\Desktop\Fundo apresentação_Cap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675" y="0"/>
            <a:ext cx="9277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8" descr="C:\Users\debora.santana\Desktop\CBH-Doce_ppt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49" y="535748"/>
            <a:ext cx="8146101" cy="57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54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33E12AE-BEDE-4FB0-A675-FB20AEA2E9C3}"/>
              </a:ext>
            </a:extLst>
          </p:cNvPr>
          <p:cNvSpPr txBox="1"/>
          <p:nvPr/>
        </p:nvSpPr>
        <p:spPr>
          <a:xfrm>
            <a:off x="325016" y="1159177"/>
            <a:ext cx="8711480" cy="886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400" b="1" dirty="0"/>
              <a:t>2011 – 2020 </a:t>
            </a:r>
            <a:r>
              <a:rPr lang="pt-BR" sz="2400" dirty="0"/>
              <a:t>– Instituto BioAtlântica (IBIO) desempenhou o papel de Entidade Delegatária às funções de Agência de Água na Bacia Hidrográfica do Rio Doce, conforme deliberações do CBH-Doce, referendadas pelo CNRH:</a:t>
            </a:r>
          </a:p>
          <a:p>
            <a:pPr marL="720000" lvl="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/>
              <a:t>Deliberação CBH-DOCE nº 30, de 24 de agosto de 2011; </a:t>
            </a:r>
          </a:p>
          <a:p>
            <a:pPr marL="720000" lvl="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/>
              <a:t>Resolução CNRH nº 130, de 20 de setembro de 2011;</a:t>
            </a:r>
          </a:p>
          <a:p>
            <a:pPr marL="720000" lvl="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/>
              <a:t>Deliberação CBH-DOCE nº 46, de 25 de junho de 2015; </a:t>
            </a:r>
          </a:p>
          <a:p>
            <a:pPr marL="720000" lvl="0" algn="just">
              <a:spcBef>
                <a:spcPts val="600"/>
              </a:spcBef>
              <a:spcAft>
                <a:spcPts val="600"/>
              </a:spcAft>
            </a:pPr>
            <a:r>
              <a:rPr lang="pt-BR" sz="2400" dirty="0"/>
              <a:t>Resolução CNRH nº 168, de 23 de setembro de 2015</a:t>
            </a:r>
          </a:p>
          <a:p>
            <a:pPr lvl="0" algn="just">
              <a:lnSpc>
                <a:spcPct val="150000"/>
              </a:lnSpc>
            </a:pPr>
            <a:endParaRPr lang="pt-BR" sz="2400" b="1" dirty="0"/>
          </a:p>
          <a:p>
            <a:pPr lvl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dirty="0"/>
              <a:t>.</a:t>
            </a:r>
          </a:p>
          <a:p>
            <a:pPr marL="254250" lvl="0">
              <a:spcBef>
                <a:spcPts val="600"/>
              </a:spcBef>
              <a:spcAft>
                <a:spcPts val="600"/>
              </a:spcAft>
            </a:pPr>
            <a:endParaRPr lang="pt-BR" dirty="0"/>
          </a:p>
          <a:p>
            <a:pPr marL="54000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dirty="0"/>
          </a:p>
          <a:p>
            <a:pPr marL="254250" lvl="0">
              <a:spcBef>
                <a:spcPts val="600"/>
              </a:spcBef>
              <a:spcAft>
                <a:spcPts val="600"/>
              </a:spcAft>
            </a:pPr>
            <a:endParaRPr lang="pt-BR" dirty="0"/>
          </a:p>
          <a:p>
            <a:pPr marL="54000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dirty="0"/>
          </a:p>
          <a:p>
            <a:pPr marL="254250" lvl="0">
              <a:spcBef>
                <a:spcPts val="600"/>
              </a:spcBef>
              <a:spcAft>
                <a:spcPts val="600"/>
              </a:spcAft>
            </a:pPr>
            <a:endParaRPr lang="pt-BR" dirty="0"/>
          </a:p>
          <a:p>
            <a:endParaRPr lang="pt-BR" sz="2000" dirty="0"/>
          </a:p>
          <a:p>
            <a:r>
              <a:rPr lang="pt-BR" sz="2000" dirty="0"/>
              <a:t>  </a:t>
            </a:r>
          </a:p>
          <a:p>
            <a:endParaRPr lang="pt-BR" dirty="0"/>
          </a:p>
        </p:txBody>
      </p:sp>
      <p:pic>
        <p:nvPicPr>
          <p:cNvPr id="27" name="Gráfico 26" descr="Papel">
            <a:extLst>
              <a:ext uri="{FF2B5EF4-FFF2-40B4-BE49-F238E27FC236}">
                <a16:creationId xmlns:a16="http://schemas.microsoft.com/office/drawing/2014/main" id="{B257D9BA-5311-4726-A28B-AC5F4A3D80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6576" y="3625008"/>
            <a:ext cx="288032" cy="288032"/>
          </a:xfrm>
          <a:prstGeom prst="rect">
            <a:avLst/>
          </a:prstGeom>
        </p:spPr>
      </p:pic>
      <p:pic>
        <p:nvPicPr>
          <p:cNvPr id="28" name="Gráfico 27" descr="Papel">
            <a:extLst>
              <a:ext uri="{FF2B5EF4-FFF2-40B4-BE49-F238E27FC236}">
                <a16:creationId xmlns:a16="http://schemas.microsoft.com/office/drawing/2014/main" id="{2FEE55AB-B6DE-4A26-AE42-3EDE8A1595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6576" y="4176036"/>
            <a:ext cx="288032" cy="288032"/>
          </a:xfrm>
          <a:prstGeom prst="rect">
            <a:avLst/>
          </a:prstGeom>
        </p:spPr>
      </p:pic>
      <p:pic>
        <p:nvPicPr>
          <p:cNvPr id="29" name="Gráfico 28" descr="Papel">
            <a:extLst>
              <a:ext uri="{FF2B5EF4-FFF2-40B4-BE49-F238E27FC236}">
                <a16:creationId xmlns:a16="http://schemas.microsoft.com/office/drawing/2014/main" id="{FE11B43C-D4E1-4EA5-B2F1-71371D541D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6576" y="4701342"/>
            <a:ext cx="288032" cy="288032"/>
          </a:xfrm>
          <a:prstGeom prst="rect">
            <a:avLst/>
          </a:prstGeom>
        </p:spPr>
      </p:pic>
      <p:pic>
        <p:nvPicPr>
          <p:cNvPr id="30" name="Gráfico 29" descr="Papel">
            <a:extLst>
              <a:ext uri="{FF2B5EF4-FFF2-40B4-BE49-F238E27FC236}">
                <a16:creationId xmlns:a16="http://schemas.microsoft.com/office/drawing/2014/main" id="{AA1FA9C9-A69D-4A0C-A5C7-7A75B74D0D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6576" y="5226648"/>
            <a:ext cx="288032" cy="288032"/>
          </a:xfrm>
          <a:prstGeom prst="rect">
            <a:avLst/>
          </a:prstGeom>
        </p:spPr>
      </p:pic>
      <p:pic>
        <p:nvPicPr>
          <p:cNvPr id="36" name="Imagem 35">
            <a:extLst>
              <a:ext uri="{FF2B5EF4-FFF2-40B4-BE49-F238E27FC236}">
                <a16:creationId xmlns:a16="http://schemas.microsoft.com/office/drawing/2014/main" id="{C4C6DE79-542F-4BB7-9BBE-185F2420F6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6500" y="5805264"/>
            <a:ext cx="1199016" cy="894315"/>
          </a:xfrm>
          <a:prstGeom prst="rect">
            <a:avLst/>
          </a:prstGeom>
        </p:spPr>
      </p:pic>
      <p:sp>
        <p:nvSpPr>
          <p:cNvPr id="38" name="CaixaDeTexto 37">
            <a:extLst>
              <a:ext uri="{FF2B5EF4-FFF2-40B4-BE49-F238E27FC236}">
                <a16:creationId xmlns:a16="http://schemas.microsoft.com/office/drawing/2014/main" id="{2AC2480B-35EB-4C9C-8DB5-0ECC1AB2E0F4}"/>
              </a:ext>
            </a:extLst>
          </p:cNvPr>
          <p:cNvSpPr txBox="1"/>
          <p:nvPr/>
        </p:nvSpPr>
        <p:spPr>
          <a:xfrm>
            <a:off x="880592" y="404664"/>
            <a:ext cx="73638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>
                <a:solidFill>
                  <a:srgbClr val="000099"/>
                </a:solidFill>
              </a:rPr>
              <a:t>HISTÓRICO –  CBH-DOCE X IBIO</a:t>
            </a:r>
          </a:p>
        </p:txBody>
      </p:sp>
    </p:spTree>
    <p:extLst>
      <p:ext uri="{BB962C8B-B14F-4D97-AF65-F5344CB8AC3E}">
        <p14:creationId xmlns:p14="http://schemas.microsoft.com/office/powerpoint/2010/main" val="380426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33E12AE-BEDE-4FB0-A675-FB20AEA2E9C3}"/>
              </a:ext>
            </a:extLst>
          </p:cNvPr>
          <p:cNvSpPr txBox="1"/>
          <p:nvPr/>
        </p:nvSpPr>
        <p:spPr>
          <a:xfrm>
            <a:off x="432520" y="1196752"/>
            <a:ext cx="871148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000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dirty="0">
              <a:solidFill>
                <a:srgbClr val="000099"/>
              </a:solidFill>
            </a:endParaRPr>
          </a:p>
          <a:p>
            <a:pPr marL="254250" lvl="0">
              <a:spcBef>
                <a:spcPts val="600"/>
              </a:spcBef>
              <a:spcAft>
                <a:spcPts val="600"/>
              </a:spcAft>
            </a:pPr>
            <a:endParaRPr lang="pt-BR" dirty="0">
              <a:solidFill>
                <a:srgbClr val="000099"/>
              </a:solidFill>
            </a:endParaRPr>
          </a:p>
          <a:p>
            <a:pPr marL="54000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dirty="0">
              <a:solidFill>
                <a:srgbClr val="000099"/>
              </a:solidFill>
            </a:endParaRPr>
          </a:p>
          <a:p>
            <a:pPr marL="254250" lvl="0">
              <a:spcBef>
                <a:spcPts val="600"/>
              </a:spcBef>
              <a:spcAft>
                <a:spcPts val="600"/>
              </a:spcAft>
            </a:pPr>
            <a:endParaRPr lang="pt-BR" dirty="0">
              <a:solidFill>
                <a:srgbClr val="000099"/>
              </a:solidFill>
            </a:endParaRPr>
          </a:p>
          <a:p>
            <a:endParaRPr lang="pt-BR" sz="2000" dirty="0"/>
          </a:p>
          <a:p>
            <a:r>
              <a:rPr lang="pt-BR" sz="2000" dirty="0"/>
              <a:t>  </a:t>
            </a:r>
          </a:p>
          <a:p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7708A92A-9F6C-47A6-A1A6-42E88BBE4A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963" y="5942522"/>
            <a:ext cx="1199016" cy="894315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60A72772-8174-49C9-AE9B-63712F56B886}"/>
              </a:ext>
            </a:extLst>
          </p:cNvPr>
          <p:cNvSpPr txBox="1"/>
          <p:nvPr/>
        </p:nvSpPr>
        <p:spPr>
          <a:xfrm>
            <a:off x="216260" y="1442436"/>
            <a:ext cx="871148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pt-BR" sz="2400" dirty="0"/>
              <a:t>Considerando os problemas relacionados à ED, houve, incialmente, em 2019, a tentativa de promover a </a:t>
            </a:r>
            <a:r>
              <a:rPr lang="pt-BR" sz="2400" b="1" dirty="0"/>
              <a:t>REESTRUTURAÇÃO DO IBIO</a:t>
            </a:r>
            <a:r>
              <a:rPr lang="pt-BR" sz="2400" dirty="0"/>
              <a:t>, a fim de evitar a ruptura contratual. No entanto, não houve êxito. </a:t>
            </a:r>
          </a:p>
          <a:p>
            <a:pPr lvl="0" algn="just">
              <a:lnSpc>
                <a:spcPct val="150000"/>
              </a:lnSpc>
            </a:pPr>
            <a:endParaRPr lang="pt-BR" sz="2400" dirty="0"/>
          </a:p>
          <a:p>
            <a:pPr lvl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400" dirty="0"/>
              <a:t>Em seguida, o CBH-Doce promoveu à publicação do </a:t>
            </a:r>
            <a:r>
              <a:rPr lang="pt-BR" sz="2400" b="1" dirty="0"/>
              <a:t>EDITAL 01/2019</a:t>
            </a:r>
            <a:r>
              <a:rPr lang="pt-BR" sz="2400" dirty="0"/>
              <a:t>, lançado com o objetivo de selecionar uma nova Entidade Delegatária para a Bacia do Rio Doce, porém ambas as entidades inscritas foram inabilitadas, restando </a:t>
            </a:r>
            <a:r>
              <a:rPr lang="pt-BR" sz="2400" b="1" dirty="0"/>
              <a:t>frustrado</a:t>
            </a:r>
            <a:r>
              <a:rPr lang="pt-BR" sz="2400" dirty="0"/>
              <a:t> o edital. </a:t>
            </a:r>
          </a:p>
          <a:p>
            <a:pPr marL="54000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dirty="0"/>
          </a:p>
          <a:p>
            <a:pPr marL="254250" lvl="0">
              <a:spcBef>
                <a:spcPts val="600"/>
              </a:spcBef>
              <a:spcAft>
                <a:spcPts val="600"/>
              </a:spcAft>
            </a:pPr>
            <a:endParaRPr lang="pt-BR" dirty="0"/>
          </a:p>
          <a:p>
            <a:pPr marL="54000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dirty="0"/>
          </a:p>
          <a:p>
            <a:pPr marL="254250" lvl="0">
              <a:spcBef>
                <a:spcPts val="600"/>
              </a:spcBef>
              <a:spcAft>
                <a:spcPts val="600"/>
              </a:spcAft>
            </a:pPr>
            <a:endParaRPr lang="pt-BR" dirty="0"/>
          </a:p>
          <a:p>
            <a:endParaRPr lang="pt-BR" sz="2000" dirty="0"/>
          </a:p>
          <a:p>
            <a:r>
              <a:rPr lang="pt-BR" sz="2000" dirty="0"/>
              <a:t>  </a:t>
            </a:r>
          </a:p>
          <a:p>
            <a:endParaRPr lang="pt-BR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2CFF4B15-0D87-461C-B532-82D82A984335}"/>
              </a:ext>
            </a:extLst>
          </p:cNvPr>
          <p:cNvSpPr/>
          <p:nvPr/>
        </p:nvSpPr>
        <p:spPr>
          <a:xfrm>
            <a:off x="755576" y="303931"/>
            <a:ext cx="7416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dirty="0">
                <a:solidFill>
                  <a:srgbClr val="000099"/>
                </a:solidFill>
              </a:rPr>
              <a:t>HISTÓRICO –  REESTRUTURAÇÃO IBIO X EDITAL DE SELEÇÃO DE ED</a:t>
            </a:r>
          </a:p>
        </p:txBody>
      </p:sp>
    </p:spTree>
    <p:extLst>
      <p:ext uri="{BB962C8B-B14F-4D97-AF65-F5344CB8AC3E}">
        <p14:creationId xmlns:p14="http://schemas.microsoft.com/office/powerpoint/2010/main" val="131351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4CA9EFA-299E-48EF-B927-D12B7E0984D0}"/>
              </a:ext>
            </a:extLst>
          </p:cNvPr>
          <p:cNvSpPr/>
          <p:nvPr/>
        </p:nvSpPr>
        <p:spPr>
          <a:xfrm>
            <a:off x="323528" y="692696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dirty="0">
                <a:solidFill>
                  <a:srgbClr val="000099"/>
                </a:solidFill>
              </a:rPr>
              <a:t>HISTÓRICO –  COMUNICAÇÃO DE RESCISÃO CONTRATUAL  - IBIO X ANA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16CA8098-8B66-44CA-AD80-0B5507996539}"/>
              </a:ext>
            </a:extLst>
          </p:cNvPr>
          <p:cNvSpPr txBox="1"/>
          <p:nvPr/>
        </p:nvSpPr>
        <p:spPr>
          <a:xfrm>
            <a:off x="467544" y="2060848"/>
            <a:ext cx="8208912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BR" sz="2400" dirty="0"/>
              <a:t>Considerando a inviabilidade de se manter no exercícios das funções de Entidade Delegatária na Bacia do Rio Doce, o IBIO, no dia 20 de fevereiro, encaminhou à Agência Nacional de Águas (ANA) o OFÍCIO Nº 12/2020, por meio qual formalizou o pedido de rescisão do CONTRATO DE GESTÃO Nº 72/ANA/2011, com previsão de encerramento das atividades em 31/08/2020.  </a:t>
            </a:r>
          </a:p>
        </p:txBody>
      </p:sp>
    </p:spTree>
    <p:extLst>
      <p:ext uri="{BB962C8B-B14F-4D97-AF65-F5344CB8AC3E}">
        <p14:creationId xmlns:p14="http://schemas.microsoft.com/office/powerpoint/2010/main" val="228159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33E12AE-BEDE-4FB0-A675-FB20AEA2E9C3}"/>
              </a:ext>
            </a:extLst>
          </p:cNvPr>
          <p:cNvSpPr txBox="1"/>
          <p:nvPr/>
        </p:nvSpPr>
        <p:spPr>
          <a:xfrm>
            <a:off x="432520" y="1196752"/>
            <a:ext cx="871148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000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dirty="0">
              <a:solidFill>
                <a:srgbClr val="000099"/>
              </a:solidFill>
            </a:endParaRPr>
          </a:p>
          <a:p>
            <a:pPr marL="254250" lvl="0">
              <a:spcBef>
                <a:spcPts val="600"/>
              </a:spcBef>
              <a:spcAft>
                <a:spcPts val="600"/>
              </a:spcAft>
            </a:pPr>
            <a:endParaRPr lang="pt-BR" dirty="0">
              <a:solidFill>
                <a:srgbClr val="000099"/>
              </a:solidFill>
            </a:endParaRPr>
          </a:p>
          <a:p>
            <a:pPr marL="54000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dirty="0">
              <a:solidFill>
                <a:srgbClr val="000099"/>
              </a:solidFill>
            </a:endParaRPr>
          </a:p>
          <a:p>
            <a:pPr marL="254250" lvl="0">
              <a:spcBef>
                <a:spcPts val="600"/>
              </a:spcBef>
              <a:spcAft>
                <a:spcPts val="600"/>
              </a:spcAft>
            </a:pPr>
            <a:endParaRPr lang="pt-BR" dirty="0">
              <a:solidFill>
                <a:srgbClr val="000099"/>
              </a:solidFill>
            </a:endParaRPr>
          </a:p>
          <a:p>
            <a:endParaRPr lang="pt-BR" sz="2000" dirty="0"/>
          </a:p>
          <a:p>
            <a:r>
              <a:rPr lang="pt-BR" sz="2000" dirty="0"/>
              <a:t>  </a:t>
            </a:r>
          </a:p>
          <a:p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7708A92A-9F6C-47A6-A1A6-42E88BBE4A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963" y="5942522"/>
            <a:ext cx="1199016" cy="894315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2CFF4B15-0D87-461C-B532-82D82A984335}"/>
              </a:ext>
            </a:extLst>
          </p:cNvPr>
          <p:cNvSpPr/>
          <p:nvPr/>
        </p:nvSpPr>
        <p:spPr>
          <a:xfrm>
            <a:off x="216260" y="205040"/>
            <a:ext cx="8711480" cy="644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dirty="0">
                <a:solidFill>
                  <a:srgbClr val="000099"/>
                </a:solidFill>
              </a:rPr>
              <a:t>HISTÓRICO DA INDICAÇÃO DA AGEVAP </a:t>
            </a:r>
          </a:p>
          <a:p>
            <a:pPr algn="ctr"/>
            <a:endParaRPr lang="pt-BR" sz="2500" b="1" dirty="0">
              <a:solidFill>
                <a:srgbClr val="000099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pt-BR" sz="2200" dirty="0"/>
              <a:t>Após o insucesso da seleção de uma nova ED e a solicitação da rescisão por parte do IBIO, a diretoria do CBH-Doce avaliou as EDs em funcionamento e identificou que a </a:t>
            </a:r>
            <a:r>
              <a:rPr lang="pt-BR" sz="2400" b="1" dirty="0"/>
              <a:t>AGEVAP </a:t>
            </a:r>
            <a:r>
              <a:rPr lang="pt-BR" sz="2200" dirty="0"/>
              <a:t>atendia às expectativas do CBH-Doce, considerando que cumpria as exigências legais e possuía ampla expertise, com contratos de gestão firmados junto à ANA e órgãos estaduais de recursos hídricos, tendo avaliação sucessivamente positivas. </a:t>
            </a:r>
          </a:p>
          <a:p>
            <a:pPr algn="just">
              <a:lnSpc>
                <a:spcPct val="150000"/>
              </a:lnSpc>
            </a:pPr>
            <a:endParaRPr lang="pt-BR" sz="1500" dirty="0"/>
          </a:p>
          <a:p>
            <a:pPr algn="just">
              <a:lnSpc>
                <a:spcPct val="150000"/>
              </a:lnSpc>
            </a:pPr>
            <a:r>
              <a:rPr lang="pt-BR" sz="2200" dirty="0"/>
              <a:t>Por solicitação do CBH-Doce a </a:t>
            </a:r>
            <a:r>
              <a:rPr lang="pt-BR" sz="2400" b="1" dirty="0"/>
              <a:t>AGEVAP</a:t>
            </a:r>
            <a:r>
              <a:rPr lang="pt-BR" sz="2200" dirty="0"/>
              <a:t> enviou, em 30/03/2020, uma Carta de Manifestação de Interesse e um Plano de Trabalho se propondo a exercer as funções de Entidade Delegatária para a Bacia do Rio Doce. </a:t>
            </a:r>
          </a:p>
          <a:p>
            <a:pPr algn="just"/>
            <a:endParaRPr lang="pt-BR" sz="25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0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8D415F48-9ACA-4949-8E17-2E7262C8BFCF}"/>
              </a:ext>
            </a:extLst>
          </p:cNvPr>
          <p:cNvSpPr/>
          <p:nvPr/>
        </p:nvSpPr>
        <p:spPr>
          <a:xfrm>
            <a:off x="1338759" y="188640"/>
            <a:ext cx="633122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000" b="1" dirty="0">
                <a:solidFill>
                  <a:srgbClr val="000099"/>
                </a:solidFill>
              </a:rPr>
              <a:t>HISTÓRICO DA INDICAÇÃO DA AGEVAP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D70B982-20B0-43FD-A13F-623EA2036EBB}"/>
              </a:ext>
            </a:extLst>
          </p:cNvPr>
          <p:cNvSpPr/>
          <p:nvPr/>
        </p:nvSpPr>
        <p:spPr>
          <a:xfrm>
            <a:off x="215516" y="1113471"/>
            <a:ext cx="8712968" cy="497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1200"/>
              </a:spcAft>
            </a:pPr>
            <a:r>
              <a:rPr lang="pt-BR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A proposta da AGEVAP foi encaminhada à </a:t>
            </a:r>
            <a:r>
              <a:rPr lang="pt-BR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CTIL do CBH-Doce</a:t>
            </a:r>
            <a:r>
              <a:rPr lang="pt-BR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havendo manifestação favorável de todos os conselheiros e recomendação de aprovação pelo Comitê.</a:t>
            </a:r>
            <a:endParaRPr lang="pt-BR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pt-BR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BR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1200"/>
              </a:spcAft>
            </a:pPr>
            <a:r>
              <a:rPr lang="pt-BR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Manifestação favorável </a:t>
            </a:r>
            <a:r>
              <a:rPr lang="pt-BR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do CBH-Doce, por meio da </a:t>
            </a:r>
            <a:r>
              <a:rPr lang="pt-BR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DELIBERAÇÃO </a:t>
            </a:r>
            <a:r>
              <a:rPr lang="pt-BR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AD REFERENDUM Nº 83, </a:t>
            </a:r>
            <a:r>
              <a:rPr lang="pt-BR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encaminhada ao CNRH e ANA, em 15 de abril de 2020. </a:t>
            </a:r>
          </a:p>
          <a:p>
            <a:pPr lvl="0" algn="just">
              <a:lnSpc>
                <a:spcPct val="107000"/>
              </a:lnSpc>
              <a:spcAft>
                <a:spcPts val="1200"/>
              </a:spcAft>
            </a:pPr>
            <a:endParaRPr lang="pt-BR" sz="6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1200"/>
              </a:spcAft>
            </a:pPr>
            <a:r>
              <a:rPr lang="pt-BR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Apesar de ser </a:t>
            </a:r>
            <a:r>
              <a:rPr lang="pt-BR" sz="24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ad referendum, </a:t>
            </a:r>
            <a:r>
              <a:rPr lang="pt-BR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em função da pandemia ter inviabilizado a realização de reunião presencial, todo o trâmite de indicação da AGEVAP foi compartilhado e consensado com os conselheiros do CBH-Doce por e-mail e grupo de WattsApp</a:t>
            </a:r>
            <a:r>
              <a:rPr lang="pt-BR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pt-B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5B21BE2-1A13-4404-ADD8-FA8137EC20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963" y="5942522"/>
            <a:ext cx="1199016" cy="89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8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8D415F48-9ACA-4949-8E17-2E7262C8BFCF}"/>
              </a:ext>
            </a:extLst>
          </p:cNvPr>
          <p:cNvSpPr/>
          <p:nvPr/>
        </p:nvSpPr>
        <p:spPr>
          <a:xfrm>
            <a:off x="2000067" y="188640"/>
            <a:ext cx="500861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000" b="1" dirty="0">
                <a:solidFill>
                  <a:srgbClr val="000099"/>
                </a:solidFill>
              </a:rPr>
              <a:t>SOLICITAÇÃO JUNTO AO CNRH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D70B982-20B0-43FD-A13F-623EA2036EBB}"/>
              </a:ext>
            </a:extLst>
          </p:cNvPr>
          <p:cNvSpPr/>
          <p:nvPr/>
        </p:nvSpPr>
        <p:spPr>
          <a:xfrm>
            <a:off x="278675" y="1052736"/>
            <a:ext cx="8388932" cy="5007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Aprovação da AGEVAP para </a:t>
            </a:r>
            <a:r>
              <a:rPr lang="pt-BR" sz="2400" dirty="0"/>
              <a:t>desempenhar o papel de Entidade Delegatária às funções de Agência de Água na Bacia Hidrográfica do Rio Doce, considerando o cenário “possível” apresentado na proposta da AGEVAP, ou seja, com estrutura da ED compatível com a capacidade de arrecadação atual da bacia.</a:t>
            </a:r>
          </a:p>
          <a:p>
            <a:pPr lvl="0" algn="just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cenário possível foi adotado em primeiro momento para a reestruturação do sistema Comitê – Entidade e estamos ciente do nosso compromisso com o CNRH de fazer </a:t>
            </a:r>
            <a:r>
              <a:rPr lang="pt-BR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a revisão dos mecanismos e valores de cobrança até 20 de junho de 2021, orientando-se pelo PIRH com a viabilidade financeira da entidade delegatária de suas funções.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5B21BE2-1A13-4404-ADD8-FA8137EC20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963" y="5942522"/>
            <a:ext cx="1199016" cy="89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69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debora.santana\Desktop\Fundo apresentação_Cap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675" y="0"/>
            <a:ext cx="9277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/>
        </p:nvSpPr>
        <p:spPr>
          <a:xfrm>
            <a:off x="-66675" y="1700808"/>
            <a:ext cx="9210675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000" b="1" dirty="0">
                <a:solidFill>
                  <a:schemeClr val="bg1"/>
                </a:solidFill>
                <a:latin typeface="+mn-lt"/>
              </a:rPr>
              <a:t>OBRIGADO!</a:t>
            </a:r>
          </a:p>
          <a:p>
            <a:pPr algn="ctr"/>
            <a:endParaRPr lang="en-US" sz="5000" b="1" dirty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n-lt"/>
              </a:rPr>
              <a:t>FLAMÍNIO GUERRA GUIMARÃES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n-lt"/>
              </a:rPr>
              <a:t>Presidente do CBH-</a:t>
            </a:r>
            <a:r>
              <a:rPr lang="en-US" sz="4000" b="1" dirty="0" err="1">
                <a:solidFill>
                  <a:schemeClr val="bg1"/>
                </a:solidFill>
                <a:latin typeface="+mn-lt"/>
              </a:rPr>
              <a:t>Doce</a:t>
            </a:r>
            <a:endParaRPr lang="en-US" sz="4000" b="1" dirty="0">
              <a:solidFill>
                <a:schemeClr val="bg1"/>
              </a:solidFill>
              <a:latin typeface="+mn-lt"/>
            </a:endParaRPr>
          </a:p>
          <a:p>
            <a:pPr algn="ctr"/>
            <a:endParaRPr lang="en-US" sz="4000" b="1" dirty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n-lt"/>
              </a:rPr>
              <a:t>CONTATO: </a:t>
            </a:r>
            <a:r>
              <a:rPr lang="en-US" sz="4000" dirty="0">
                <a:solidFill>
                  <a:schemeClr val="bg1"/>
                </a:solidFill>
                <a:latin typeface="+mn-lt"/>
              </a:rPr>
              <a:t>cbhbaciadoriodoce@gmail.com</a:t>
            </a:r>
          </a:p>
        </p:txBody>
      </p:sp>
      <p:pic>
        <p:nvPicPr>
          <p:cNvPr id="3090" name="Picture 18" descr="C:\Users\debora.santana\Desktop\CBH-Doce_ppt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869160"/>
            <a:ext cx="2545657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69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TM10001105[[fn=Corte]]</Template>
  <TotalTime>884</TotalTime>
  <Words>595</Words>
  <Application>Microsoft Office PowerPoint</Application>
  <PresentationFormat>Apresentação na tela (4:3)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de Universalização do Saneamento (P41)</dc:title>
  <dc:creator>Edson O. Azevedo</dc:creator>
  <cp:lastModifiedBy>Roseli dos Santos Souza</cp:lastModifiedBy>
  <cp:revision>91</cp:revision>
  <dcterms:created xsi:type="dcterms:W3CDTF">2018-03-16T13:45:56Z</dcterms:created>
  <dcterms:modified xsi:type="dcterms:W3CDTF">2020-06-29T12:55:42Z</dcterms:modified>
</cp:coreProperties>
</file>